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50DB88-A812-4E2E-ADE2-147F33D96F23}">
  <a:tblStyle styleId="{3250DB88-A812-4E2E-ADE2-147F33D96F2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43e636f19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43e636f19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543e636f19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543e636f19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543e636f19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543e636f19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3e636f19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543e636f19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43e636f19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43e636f19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Zoomed into range of interest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43e636f19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543e636f19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43e636f1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43e636f1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543e636f19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543e636f19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43e636f19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543e636f19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3e636f19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3e636f1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543e636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543e636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43e636f19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43e636f19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43e636f1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43e636f1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43e636f1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43e636f1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543e636f19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543e636f19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543e636f19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543e636f1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543e636f1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543e636f1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543e636f19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543e636f1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543e636f1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543e636f1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543e636f1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543e636f1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3e636f19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3e636f19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543e636f1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543e636f1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543e636f19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543e636f19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43e636f19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43e636f19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543e636f19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543e636f19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543e636f19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543e636f19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543e636f19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543e636f19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543e636f19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543e636f19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www.youtube.com/watch?v=Ok8iE7S7UCg" TargetMode="External"/><Relationship Id="rId4" Type="http://schemas.openxmlformats.org/officeDocument/2006/relationships/image" Target="../media/image14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0.png"/><Relationship Id="rId5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LoFi 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Juan Carlo Rebanal and Jeannie Hur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2"/>
          <p:cNvSpPr txBox="1"/>
          <p:nvPr>
            <p:ph idx="1" type="body"/>
          </p:nvPr>
        </p:nvSpPr>
        <p:spPr>
          <a:xfrm>
            <a:off x="247675" y="4728825"/>
            <a:ext cx="8520600" cy="67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Plots generated by Matlab</a:t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3" name="Google Shape;12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0" name="Google Shape;13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2900"/>
            <a:ext cx="9144000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0875" y="71438"/>
            <a:ext cx="6667500" cy="500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HRV to Mood</a:t>
            </a:r>
            <a:endParaRPr/>
          </a:p>
        </p:txBody>
      </p:sp>
      <p:sp>
        <p:nvSpPr>
          <p:cNvPr id="149" name="Google Shape;149;p27"/>
          <p:cNvSpPr txBox="1"/>
          <p:nvPr>
            <p:ph idx="1" type="body"/>
          </p:nvPr>
        </p:nvSpPr>
        <p:spPr>
          <a:xfrm>
            <a:off x="311700" y="1076275"/>
            <a:ext cx="515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SDNN and LF/HF related to Valence/Arousal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SDNN can be used to estimate the valence axis.</a:t>
            </a:r>
            <a:r>
              <a:rPr baseline="30000" lang="en"/>
              <a:t>[2]</a:t>
            </a:r>
            <a:endParaRPr baseline="300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LF/HF can be used to estimate the arousal axis.</a:t>
            </a:r>
            <a:r>
              <a:rPr baseline="30000" lang="en"/>
              <a:t>[2]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Russel’s Valence/Arousal model, or Circumplex Model of Affect, can be used to describe mood.</a:t>
            </a:r>
            <a:r>
              <a:rPr baseline="30000" lang="en"/>
              <a:t>[3]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of SDNN and gain of LF/HF can be used to estimate change of mood.</a:t>
            </a:r>
            <a:r>
              <a:rPr baseline="30000" lang="en"/>
              <a:t>[4]</a:t>
            </a:r>
            <a:r>
              <a:rPr lang="en"/>
              <a:t> </a:t>
            </a:r>
            <a:endParaRPr sz="14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[2] Hui-Min Wang and Sheng-Chieh Huang. Musical Rhythms Affect Heart Rate Variability: Algorithm and Models. 2014.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[3] J. A. Russell, “A circumplex model of affect,” Journal of Personality and Social Psychology, vol. 39, no. 6, pp. 1161–1178, 1980.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/>
              <a:t>[4] Kohzoh Yoshino and Katsunori Matsuoka. Correlation between mood and heart rate variability indices during daily life. 2011.</a:t>
            </a:r>
            <a:endParaRPr sz="1000"/>
          </a:p>
        </p:txBody>
      </p:sp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600" y="1322523"/>
            <a:ext cx="3368700" cy="2440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" type="body"/>
          </p:nvPr>
        </p:nvSpPr>
        <p:spPr>
          <a:xfrm>
            <a:off x="311700" y="1152475"/>
            <a:ext cx="53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</a:t>
            </a:r>
            <a:r>
              <a:rPr lang="en"/>
              <a:t>aking the initial SDNN and initial LF/HF to map to the origin on the Valence/Arousal model, we mapped the next HRV measurements to one of 25 points on Valence/Arousal model.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change of SDNN is in some range, we mapped it to one of 5 specified valence values selected from (-1.5, -0.75, 0, 0.75, 1.5)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Same for gain of LF/HF, respectively to arousal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Encoded (Arousal, Valence) to integer values between 1 and 5 for easier data transmission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5600" y="1238050"/>
            <a:ext cx="3180125" cy="274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Mapping to Song Recommendation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Cadence -&gt; </a:t>
            </a:r>
            <a:r>
              <a:rPr b="1" lang="en" u="sng"/>
              <a:t>Tempo</a:t>
            </a:r>
            <a:endParaRPr b="1" u="sng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SDNN and HF/LF -&gt; </a:t>
            </a:r>
            <a:r>
              <a:rPr b="1" lang="en" u="sng"/>
              <a:t>Valence and Arousal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to contextualize activity, mood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Deezer’s embedded song dataset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Crowdsourced tags, frequency analysis,</a:t>
            </a:r>
            <a:br>
              <a:rPr lang="en"/>
            </a:br>
            <a:r>
              <a:rPr lang="en"/>
              <a:t>Lyric semantic analysis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Cross referenced with Million Songs dataset</a:t>
            </a:r>
            <a:br>
              <a:rPr lang="en"/>
            </a:br>
            <a:r>
              <a:rPr lang="en"/>
              <a:t>To lift into 3rd dimension: tempo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Songs now have low-dimensional VAT</a:t>
            </a:r>
            <a:br>
              <a:rPr lang="en"/>
            </a:br>
            <a:r>
              <a:rPr lang="en"/>
              <a:t>Representation, ideal for KNN</a:t>
            </a:r>
            <a:endParaRPr/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0001" y="1234324"/>
            <a:ext cx="4021075" cy="284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pic>
        <p:nvPicPr>
          <p:cNvPr id="174" name="Google Shape;174;p31" title="M202A -  Project LoF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10" y="0"/>
            <a:ext cx="6857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of Project LoFi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1017725"/>
            <a:ext cx="5088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DADAD"/>
                </a:solidFill>
              </a:rPr>
              <a:t>What is LoFi - Logical Fitness?</a:t>
            </a:r>
            <a:endParaRPr>
              <a:solidFill>
                <a:srgbClr val="ADADAD"/>
              </a:solidFill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○"/>
            </a:pPr>
            <a:r>
              <a:rPr lang="en">
                <a:solidFill>
                  <a:srgbClr val="ADADAD"/>
                </a:solidFill>
              </a:rPr>
              <a:t>S</a:t>
            </a:r>
            <a:r>
              <a:rPr lang="en">
                <a:solidFill>
                  <a:srgbClr val="ADADAD"/>
                </a:solidFill>
              </a:rPr>
              <a:t>ystem that uses a user’s mood and activity to recommend music to improve exercise experience and everyday mood</a:t>
            </a:r>
            <a:endParaRPr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DADAD"/>
                </a:solidFill>
              </a:rPr>
              <a:t>Improve Experience when Jogging</a:t>
            </a:r>
            <a:endParaRPr baseline="30000">
              <a:solidFill>
                <a:srgbClr val="ADADAD"/>
              </a:solidFill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○"/>
            </a:pPr>
            <a:r>
              <a:rPr lang="en">
                <a:solidFill>
                  <a:srgbClr val="ADADAD"/>
                </a:solidFill>
              </a:rPr>
              <a:t>Play music with tempo that matches cadence enhances “distraction effect”, which increases adherence/motivation to exercise</a:t>
            </a:r>
            <a:r>
              <a:rPr baseline="30000" lang="en">
                <a:solidFill>
                  <a:srgbClr val="ADADAD"/>
                </a:solidFill>
              </a:rPr>
              <a:t>[1]</a:t>
            </a:r>
            <a:endParaRPr baseline="30000">
              <a:solidFill>
                <a:srgbClr val="ADADA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ADADAD"/>
                </a:solidFill>
              </a:rPr>
              <a:t>Match Mood through</a:t>
            </a:r>
            <a:r>
              <a:rPr b="1" lang="en" sz="1800">
                <a:solidFill>
                  <a:srgbClr val="ADADAD"/>
                </a:solidFill>
              </a:rPr>
              <a:t> Daily Life</a:t>
            </a:r>
            <a:endParaRPr b="1" sz="1800">
              <a:solidFill>
                <a:srgbClr val="ADADAD"/>
              </a:solidFill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○"/>
            </a:pPr>
            <a:r>
              <a:rPr lang="en">
                <a:solidFill>
                  <a:srgbClr val="ADADAD"/>
                </a:solidFill>
              </a:rPr>
              <a:t>Play music that matches mood</a:t>
            </a:r>
            <a:endParaRPr>
              <a:solidFill>
                <a:srgbClr val="ADADAD"/>
              </a:solidFill>
            </a:endParaRPr>
          </a:p>
          <a:p>
            <a:pPr indent="-317500" lvl="1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400"/>
              <a:buChar char="○"/>
            </a:pPr>
            <a:r>
              <a:rPr lang="en">
                <a:solidFill>
                  <a:srgbClr val="ADADAD"/>
                </a:solidFill>
              </a:rPr>
              <a:t>Uses heart rate variability to estimate mood throughout the day and recommend music accordingly to improve mood and reduce stress</a:t>
            </a:r>
            <a:endParaRPr sz="1000">
              <a:solidFill>
                <a:srgbClr val="ADADAD"/>
              </a:solidFill>
            </a:endParaRPr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6375" y="0"/>
            <a:ext cx="3857626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3" name="Google Shape;63;p14"/>
          <p:cNvSpPr txBox="1"/>
          <p:nvPr/>
        </p:nvSpPr>
        <p:spPr>
          <a:xfrm>
            <a:off x="311700" y="4686100"/>
            <a:ext cx="8520600" cy="7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000">
                <a:solidFill>
                  <a:srgbClr val="FFFFFF"/>
                </a:solidFill>
              </a:rPr>
              <a:t>[1] Synchronized personalized music audio-playlists to improve adherence to physical activity among patients participating in a structured exercise program: a proof-of-principle feasibility study. Sports Med Open. 2015</a:t>
            </a:r>
            <a:endParaRPr sz="1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Activity Recognition and Cadence Accuracy</a:t>
            </a:r>
            <a:endParaRPr/>
          </a:p>
        </p:txBody>
      </p:sp>
      <p:sp>
        <p:nvSpPr>
          <p:cNvPr id="180" name="Google Shape;180;p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3848" y="576237"/>
            <a:ext cx="1168442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7125" y="1091475"/>
            <a:ext cx="4395800" cy="380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Activity Recognition and Cadence Accuracy</a:t>
            </a:r>
            <a:endParaRPr/>
          </a:p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9" name="Google Shape;18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350" y="1000075"/>
            <a:ext cx="2516282" cy="399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7325" y="1337025"/>
            <a:ext cx="5170301" cy="316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Activity Recognition and Cadence Accuracy</a:t>
            </a:r>
            <a:endParaRPr/>
          </a:p>
        </p:txBody>
      </p:sp>
      <p:sp>
        <p:nvSpPr>
          <p:cNvPr id="196" name="Google Shape;196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900" y="1218075"/>
            <a:ext cx="6249524" cy="328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SDNN Accuracy</a:t>
            </a:r>
            <a:endParaRPr/>
          </a:p>
        </p:txBody>
      </p:sp>
      <p:sp>
        <p:nvSpPr>
          <p:cNvPr id="203" name="Google Shape;203;p35"/>
          <p:cNvSpPr txBox="1"/>
          <p:nvPr>
            <p:ph idx="1" type="body"/>
          </p:nvPr>
        </p:nvSpPr>
        <p:spPr>
          <a:xfrm>
            <a:off x="311700" y="11351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tested to see if our calculated SDNN and HF/LF were reasonable by comparing to the measured SDNN and LF/HF from research paper [5].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/>
              <a:t>[5] Fred Shaffer and J.P. Ginsbergy. “An Overview of Heart Rate Variability Metrics and Norms”. 2017.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[6] Ahmed Alqaraawi, Ahmad Alwosheel, and Amr Alasaad. “Heart rate variability estimation in photoplethysmography signals using Bayesian learning approach”. 2016.</a:t>
            </a:r>
            <a:endParaRPr sz="1200"/>
          </a:p>
        </p:txBody>
      </p:sp>
      <p:graphicFrame>
        <p:nvGraphicFramePr>
          <p:cNvPr id="204" name="Google Shape;204;p35"/>
          <p:cNvGraphicFramePr/>
          <p:nvPr/>
        </p:nvGraphicFramePr>
        <p:xfrm>
          <a:off x="418925" y="1936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{3250DB88-A812-4E2E-ADE2-147F33D96F23}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Mean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Standard Deviation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Range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SDNN (ms)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50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16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32 - 93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205" name="Google Shape;205;p35"/>
          <p:cNvGraphicFramePr/>
          <p:nvPr/>
        </p:nvGraphicFramePr>
        <p:xfrm>
          <a:off x="418925" y="2935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{3250DB88-A812-4E2E-ADE2-147F33D96F23}</a:tableStyleId>
              </a:tblPr>
              <a:tblGrid>
                <a:gridCol w="1420100"/>
                <a:gridCol w="1420100"/>
                <a:gridCol w="1420100"/>
                <a:gridCol w="1420100"/>
                <a:gridCol w="1420100"/>
                <a:gridCol w="142010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AMPD to find max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AMPD + Laplacian Probabilistic Approach</a:t>
                      </a:r>
                      <a:r>
                        <a:rPr baseline="30000" lang="en">
                          <a:solidFill>
                            <a:srgbClr val="D9D9D9"/>
                          </a:solidFill>
                        </a:rPr>
                        <a:t>[7]</a:t>
                      </a:r>
                      <a:r>
                        <a:rPr lang="en">
                          <a:solidFill>
                            <a:srgbClr val="D9D9D9"/>
                          </a:solidFill>
                        </a:rPr>
                        <a:t> 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AMPD + Probabilistc + Bayesian Inference</a:t>
                      </a:r>
                      <a:r>
                        <a:rPr baseline="30000" lang="en">
                          <a:solidFill>
                            <a:srgbClr val="D9D9D9"/>
                          </a:solidFill>
                        </a:rPr>
                        <a:t>[7]</a:t>
                      </a:r>
                      <a:endParaRPr baseline="30000"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AMPD to find min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Normalize and Smooth PPG + AMPD to find max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SDNN (ms)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330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275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4737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260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54.9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HF/LF Accuracy</a:t>
            </a:r>
            <a:endParaRPr/>
          </a:p>
        </p:txBody>
      </p:sp>
      <p:sp>
        <p:nvSpPr>
          <p:cNvPr id="211" name="Google Shape;211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tested to see if our calculated SDNN and HF/LF were reasonable by comparing to the measured SDNN and LF/HF from research paper [5].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calculated HF/LF over a 30 second interval and got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HF_LF = 0.763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/>
              <a:t>[5] Fred Shaffer and J.P. Ginsbergy. “An Overview of Heart Rate Variability Metrics and Norms”. 2017.</a:t>
            </a:r>
            <a:endParaRPr/>
          </a:p>
        </p:txBody>
      </p:sp>
      <p:graphicFrame>
        <p:nvGraphicFramePr>
          <p:cNvPr id="212" name="Google Shape;212;p36"/>
          <p:cNvGraphicFramePr/>
          <p:nvPr/>
        </p:nvGraphicFramePr>
        <p:xfrm>
          <a:off x="418925" y="1904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{3250DB88-A812-4E2E-ADE2-147F33D96F23}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Mean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Standard Deviation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Range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LF/HF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2.8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2.6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1.1 - 11.6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HF/LF (not in paper; derived from above)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0.357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N/A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CCCCCC"/>
                          </a:solidFill>
                        </a:rPr>
                        <a:t>0.086 - 0.909</a:t>
                      </a:r>
                      <a:endParaRPr>
                        <a:solidFill>
                          <a:srgbClr val="CCCCCC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 Accuracy</a:t>
            </a:r>
            <a:endParaRPr/>
          </a:p>
        </p:txBody>
      </p:sp>
      <p:sp>
        <p:nvSpPr>
          <p:cNvPr id="218" name="Google Shape;218;p37"/>
          <p:cNvSpPr txBox="1"/>
          <p:nvPr>
            <p:ph idx="1" type="body"/>
          </p:nvPr>
        </p:nvSpPr>
        <p:spPr>
          <a:xfrm>
            <a:off x="311700" y="923875"/>
            <a:ext cx="8832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Subject (not one of the creators) had HRV measured with no stimuli for 30 seconds and then while watching a sad video of animals almost dying.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Film clips are used in research to elicit certain emotional responses.</a:t>
            </a:r>
            <a:r>
              <a:rPr baseline="30000" lang="en"/>
              <a:t>[7]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PPG signal was measured by placing the Hexiwear on the subject’s index finger. PPG data for subject when watching sad video was split into two 15 sec intervals.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200"/>
              <a:t>[7] J. Rottenberg, R. D. Ray, and J. J. Gross, “Emotion elicitation using films.” 2007.</a:t>
            </a:r>
            <a:r>
              <a:rPr lang="en" sz="1200"/>
              <a:t> </a:t>
            </a:r>
            <a:endParaRPr sz="1200"/>
          </a:p>
        </p:txBody>
      </p:sp>
      <p:graphicFrame>
        <p:nvGraphicFramePr>
          <p:cNvPr id="219" name="Google Shape;219;p37"/>
          <p:cNvGraphicFramePr/>
          <p:nvPr/>
        </p:nvGraphicFramePr>
        <p:xfrm>
          <a:off x="1379825" y="2571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{3250DB88-A812-4E2E-ADE2-147F33D96F23}</a:tableStyleId>
              </a:tblPr>
              <a:tblGrid>
                <a:gridCol w="1081725"/>
                <a:gridCol w="844225"/>
                <a:gridCol w="752450"/>
                <a:gridCol w="1305925"/>
              </a:tblGrid>
              <a:tr h="3962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SDNN (ms)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HF/LF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(Valence, Arousal)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No Stimuli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93.71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0.9796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Ref (0, 0)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Sad video (0:15 sec)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76.16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0.892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(-0.75, 0)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Sad video (15:30 sec)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75.49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0.691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D9D9D9"/>
                          </a:solidFill>
                        </a:rPr>
                        <a:t>(-0.75, -0.75)</a:t>
                      </a:r>
                      <a:endParaRPr>
                        <a:solidFill>
                          <a:srgbClr val="D9D9D9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97843" y="2571750"/>
            <a:ext cx="3034457" cy="219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sp>
        <p:nvSpPr>
          <p:cNvPr id="231" name="Google Shape;231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Hexiwear going into Maintenance Mode, difficulty communicating directly to Android via BLE, heart rate measurement inaccuracy &amp; methodology, relative lack of Hexiwear documentation/community questions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Researching and deciding on how to represent emotions  i.e. major design choices at outset of project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involved Android programming (handling asynchronous tasks like opening file streams to sites)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 entire system when all running at once, isolating problems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Improvements</a:t>
            </a:r>
            <a:endParaRPr/>
          </a:p>
        </p:txBody>
      </p:sp>
      <p:sp>
        <p:nvSpPr>
          <p:cNvPr id="237" name="Google Shape;237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accurate way to measure heart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directly on index finger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 a better measurement instrument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ECG (electrocardiogram) instead of PPG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Measure more than 1 physiological signal (skin conductance?) non-invasively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More complex algorithm for signal processing for better results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Take into account user preferences (genre, past listening history, similar users)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Autonomically play recommended songs by integrating Spotify API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243" name="Google Shape;243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Professor Srivastava and Leon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peers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Online communities, forums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Papers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/>
              <a:t>Thank you for listening!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Architecture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Overview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5624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Music Recommendation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active, Android app recommends music based primarily on cadence but also mood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not active, Android app recommends music based on mood and user preference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Activity Recognition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Android app measures accelerometer data on the phone,, then determines activity type and cadence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Mood Detection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Hexiwear measures PPG (photoplethysmography)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Hexiwear computes SDNN and HF/LF, measurements of HRV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7192" y="0"/>
            <a:ext cx="30968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506344"/>
            <a:ext cx="9143999" cy="4708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 Components</a:t>
            </a:r>
            <a:endParaRPr/>
          </a:p>
        </p:txBody>
      </p:sp>
      <p:sp>
        <p:nvSpPr>
          <p:cNvPr id="87" name="Google Shape;87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Hexiwear (to measure PPG)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Raspberry Pi Zero W (to receive VA from Hexiwear)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smartphone (to run app, do activity recognition and pull VA from Pi-hosted site)</a:t>
            </a:r>
            <a:endParaRPr/>
          </a:p>
        </p:txBody>
      </p:sp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12228"/>
            <a:ext cx="3278976" cy="193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0428" y="2730100"/>
            <a:ext cx="3215649" cy="24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1297" y="2224100"/>
            <a:ext cx="1716500" cy="291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Software Components</a:t>
            </a:r>
            <a:endParaRPr/>
          </a:p>
        </p:txBody>
      </p:sp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MBed compiler (to write Hexiwear programs)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Bluepy and bluez (to handle BLE on 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Cherrypy (to host a site using the Pi)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Raspbian Lite (raspberry Pi OS)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Android Studio (to develop app)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Keras and TensorFlow (to train and deploy neural network)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Pandas (to survey and construct dataset)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Matlab (to develop the PPG signal processing algorithm)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Git (version control)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Cadence Measurements and Activity Recognition</a:t>
            </a:r>
            <a:endParaRPr/>
          </a:p>
        </p:txBody>
      </p:sp>
      <p:sp>
        <p:nvSpPr>
          <p:cNvPr id="102" name="Google Shape;102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Android step detector to average time between steps and get stride rate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CNN using activity prediction dataset to distinguish between activity levels: non-active and active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3-second windows to train and test network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3-axis accelerometer data of smartphone in front leg pocket 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0299" y="3638550"/>
            <a:ext cx="7978424" cy="128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Measuring HRV - SDNN and HF/LF</a:t>
            </a:r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311700" y="1076275"/>
            <a:ext cx="8764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Define Terminology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SDNN - Standard Deviation of Normal to Normal R-R intervals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HF - absolute power in High Frequency (0.15 - 0.4 Hz)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LF - absolute power in Low Frequency (0.04 - 0.15 Hz)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PPG signal measured by Hexiwear over 5 seconds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Signal Processing of PPG signal to calculate SDNN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Subtracted moving average of PPG signal from PPG signal to normalize signal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Smoothed PPG signal by making it equal to its moving average of a smaller window size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Used AMPD Algorithm to find when the peaks occur and thus the time intervals between the peaks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Fast Fourier Transform (FFT) of PPG signal to calculate HF and LF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 FFT of normalized and smoothed PPG signal</a:t>
            </a:r>
            <a:endParaRPr/>
          </a:p>
          <a:p>
            <a:pPr indent="-317500" lvl="1" marL="4572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Found HF and LF by integrating the signal over their respective frequency ranges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